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D8693-6F08-41C0-95E7-B370C480FBD9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E98B8-2450-4BDD-9FB4-BB532A731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537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D8693-6F08-41C0-95E7-B370C480FBD9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E98B8-2450-4BDD-9FB4-BB532A731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610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D8693-6F08-41C0-95E7-B370C480FBD9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E98B8-2450-4BDD-9FB4-BB532A731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3571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D8693-6F08-41C0-95E7-B370C480FBD9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E98B8-2450-4BDD-9FB4-BB532A7314C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443062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D8693-6F08-41C0-95E7-B370C480FBD9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E98B8-2450-4BDD-9FB4-BB532A731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1412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D8693-6F08-41C0-95E7-B370C480FBD9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E98B8-2450-4BDD-9FB4-BB532A731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6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D8693-6F08-41C0-95E7-B370C480FBD9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E98B8-2450-4BDD-9FB4-BB532A731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05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D8693-6F08-41C0-95E7-B370C480FBD9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E98B8-2450-4BDD-9FB4-BB532A731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9109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D8693-6F08-41C0-95E7-B370C480FBD9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E98B8-2450-4BDD-9FB4-BB532A731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44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D8693-6F08-41C0-95E7-B370C480FBD9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E98B8-2450-4BDD-9FB4-BB532A731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997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D8693-6F08-41C0-95E7-B370C480FBD9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E98B8-2450-4BDD-9FB4-BB532A731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36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D8693-6F08-41C0-95E7-B370C480FBD9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E98B8-2450-4BDD-9FB4-BB532A731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411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D8693-6F08-41C0-95E7-B370C480FBD9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E98B8-2450-4BDD-9FB4-BB532A731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71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D8693-6F08-41C0-95E7-B370C480FBD9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E98B8-2450-4BDD-9FB4-BB532A731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651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D8693-6F08-41C0-95E7-B370C480FBD9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E98B8-2450-4BDD-9FB4-BB532A731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254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D8693-6F08-41C0-95E7-B370C480FBD9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E98B8-2450-4BDD-9FB4-BB532A731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84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D8693-6F08-41C0-95E7-B370C480FBD9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E98B8-2450-4BDD-9FB4-BB532A731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660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7CD8693-6F08-41C0-95E7-B370C480FBD9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E98B8-2450-4BDD-9FB4-BB532A731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9578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eo.nyu.edu/catalog/nyu_2451_34572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DF1E6-CE03-4115-9A75-68A82B3616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5400" dirty="0"/>
              <a:t>A New Hotel in the Bronx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B26FE2-42D4-45D4-B7BE-E52AF774D547}"/>
              </a:ext>
            </a:extLst>
          </p:cNvPr>
          <p:cNvSpPr txBox="1"/>
          <p:nvPr/>
        </p:nvSpPr>
        <p:spPr>
          <a:xfrm>
            <a:off x="7667538" y="5385033"/>
            <a:ext cx="2986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Andrea Gualdoni</a:t>
            </a:r>
          </a:p>
        </p:txBody>
      </p:sp>
    </p:spTree>
    <p:extLst>
      <p:ext uri="{BB962C8B-B14F-4D97-AF65-F5344CB8AC3E}">
        <p14:creationId xmlns:p14="http://schemas.microsoft.com/office/powerpoint/2010/main" val="1821577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6" name="Oval 55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8F5F171-DF27-4EB7-98F7-19A0D3007E1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6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3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9CF763-D1DB-49CA-925A-22DE3824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33" y="4075073"/>
            <a:ext cx="9767511" cy="25207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fontAlgn="base">
              <a:lnSpc>
                <a:spcPct val="90000"/>
              </a:lnSpc>
            </a:pPr>
            <a:r>
              <a:rPr lang="en-US" sz="5600" dirty="0">
                <a:solidFill>
                  <a:schemeClr val="tx1"/>
                </a:solidFill>
              </a:rPr>
              <a:t>I don’t need bodyguards.</a:t>
            </a:r>
            <a:br>
              <a:rPr lang="en-US" sz="5600" dirty="0">
                <a:solidFill>
                  <a:schemeClr val="tx1"/>
                </a:solidFill>
              </a:rPr>
            </a:br>
            <a:r>
              <a:rPr lang="en-US" sz="5600" dirty="0">
                <a:solidFill>
                  <a:schemeClr val="tx1"/>
                </a:solidFill>
              </a:rPr>
              <a:t>I`m from the South Bronx.</a:t>
            </a:r>
            <a:br>
              <a:rPr lang="en-US" sz="5600" dirty="0">
                <a:solidFill>
                  <a:schemeClr val="tx1"/>
                </a:solidFill>
              </a:rPr>
            </a:br>
            <a:r>
              <a:rPr lang="en-US" sz="5600" dirty="0">
                <a:solidFill>
                  <a:schemeClr val="tx1"/>
                </a:solidFill>
              </a:rPr>
              <a:t>Al Pacino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18225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01A69-28EA-405B-9A94-EA358C734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7"/>
            <a:ext cx="6256423" cy="1162212"/>
          </a:xfrm>
        </p:spPr>
        <p:txBody>
          <a:bodyPr>
            <a:normAutofit/>
          </a:bodyPr>
          <a:lstStyle/>
          <a:p>
            <a:r>
              <a:rPr lang="en-US" dirty="0"/>
              <a:t>Background</a:t>
            </a:r>
          </a:p>
        </p:txBody>
      </p:sp>
      <p:pic>
        <p:nvPicPr>
          <p:cNvPr id="5" name="Content Placeholder 4" descr="A picture containing text, person, sign&#10;&#10;Description automatically generated">
            <a:extLst>
              <a:ext uri="{FF2B5EF4-FFF2-40B4-BE49-F238E27FC236}">
                <a16:creationId xmlns:a16="http://schemas.microsoft.com/office/drawing/2014/main" id="{1537D380-E469-429E-82E4-602B42A09C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784"/>
          <a:stretch/>
        </p:blipFill>
        <p:spPr>
          <a:xfrm>
            <a:off x="7554139" y="609601"/>
            <a:ext cx="3990160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1442C48-3059-47E4-8066-885C192E4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2438401"/>
            <a:ext cx="6258737" cy="3809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Customer came to me after seeing the De Niro Movie `A Bronx Tale`. Since nowadays there are regulatory facilitating the rent/ownership of building in the Bronx he asked me to give him advice on `Where to open a hotel?` there. To be profitable the variable to consider are: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Lack of competitors in the same </a:t>
            </a:r>
            <a:r>
              <a:rPr lang="en-US" dirty="0" err="1"/>
              <a:t>neibourhoo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Not be too far from Time square since tourists usually float around Manhattan</a:t>
            </a:r>
          </a:p>
        </p:txBody>
      </p:sp>
    </p:spTree>
    <p:extLst>
      <p:ext uri="{BB962C8B-B14F-4D97-AF65-F5344CB8AC3E}">
        <p14:creationId xmlns:p14="http://schemas.microsoft.com/office/powerpoint/2010/main" val="3167801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F770F-CB41-4BF5-8AAB-293385282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and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40E41-00BF-4FFA-B3FC-1696A34DF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will need:</a:t>
            </a:r>
          </a:p>
          <a:p>
            <a:r>
              <a:rPr lang="en-US" dirty="0"/>
              <a:t>a dataset on New York city neighborhoods and hotel data from the </a:t>
            </a:r>
            <a:r>
              <a:rPr lang="en-US" dirty="0" err="1"/>
              <a:t>FourSquare</a:t>
            </a:r>
            <a:r>
              <a:rPr lang="en-US" dirty="0"/>
              <a:t> location platform.</a:t>
            </a:r>
          </a:p>
          <a:p>
            <a:r>
              <a:rPr lang="en-US" dirty="0"/>
              <a:t>Calculate distance from each Bronx neighborhood to Manhattan.</a:t>
            </a:r>
          </a:p>
          <a:p>
            <a:r>
              <a:rPr lang="en-US" dirty="0"/>
              <a:t>Distance + Hotel Data clustered to determine the ideal neighborhood (K-mean will be used)</a:t>
            </a:r>
          </a:p>
          <a:p>
            <a:r>
              <a:rPr lang="en-US" dirty="0"/>
              <a:t>Location data and hotel data will be obtained from the website </a:t>
            </a:r>
            <a:r>
              <a:rPr lang="en-US" u="sng" dirty="0">
                <a:hlinkClick r:id="rId2"/>
              </a:rPr>
              <a:t>https://geo.nyu.edu/catalog/nyu_2451_34572</a:t>
            </a:r>
            <a:r>
              <a:rPr lang="en-US" dirty="0"/>
              <a:t> and the </a:t>
            </a:r>
            <a:r>
              <a:rPr lang="en-US" dirty="0" err="1"/>
              <a:t>FourSquare</a:t>
            </a:r>
            <a:r>
              <a:rPr lang="en-US" dirty="0"/>
              <a:t> database respectively.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436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8EBEF-8586-41FB-8B64-3E0F9A36D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81" y="629266"/>
            <a:ext cx="4186106" cy="1641986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Bronx Neighborhood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6B4551-484A-48D5-AED3-FCD67406F9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43" r="7149"/>
          <a:stretch/>
        </p:blipFill>
        <p:spPr>
          <a:xfrm>
            <a:off x="4634680" y="10"/>
            <a:ext cx="756013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26E2FAE-FA60-497B-B2CB-7702C6F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D3D2246-B9FE-4A19-A494-6227791B4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9" y="2438400"/>
            <a:ext cx="3330328" cy="3809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Using Folium for </a:t>
            </a:r>
            <a:r>
              <a:rPr lang="en-US" dirty="0" err="1"/>
              <a:t>Pyton</a:t>
            </a:r>
            <a:r>
              <a:rPr lang="en-US" dirty="0"/>
              <a:t> I draw on the map the following information:</a:t>
            </a:r>
          </a:p>
          <a:p>
            <a:r>
              <a:rPr lang="en-US" dirty="0"/>
              <a:t>Red Dot: Times Square</a:t>
            </a:r>
          </a:p>
          <a:p>
            <a:r>
              <a:rPr lang="en-US" dirty="0"/>
              <a:t>Blue Dots: Bronx Neighborhood</a:t>
            </a:r>
          </a:p>
        </p:txBody>
      </p:sp>
    </p:spTree>
    <p:extLst>
      <p:ext uri="{BB962C8B-B14F-4D97-AF65-F5344CB8AC3E}">
        <p14:creationId xmlns:p14="http://schemas.microsoft.com/office/powerpoint/2010/main" val="1709005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8A1D087-CD6B-4800-9EE4-716072D2F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792" y="10714"/>
            <a:ext cx="8039476" cy="67399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E7016B-1573-43B9-A07F-03896803B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3322912" cy="1641987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3A089E-0A16-452C-B341-0F769780D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DAC9BF-5E40-432C-B71A-FE9584EFD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2438400"/>
            <a:ext cx="3324141" cy="3809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Using Foursquare API we retrieved the list of all venues in the </a:t>
            </a:r>
            <a:r>
              <a:rPr lang="en-US" dirty="0" err="1"/>
              <a:t>Broxn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On the right you can have a rendering of them on the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AF2A97-A153-4BD9-9FD3-81CFF7A9F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59" y="621789"/>
            <a:ext cx="2914060" cy="164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626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E80EAB-B6F4-4BE5-B0D8-28561674D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411" y="0"/>
            <a:ext cx="922374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E7016B-1573-43B9-A07F-03896803B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3322912" cy="1641987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3A089E-0A16-452C-B341-0F769780D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DAC9BF-5E40-432C-B71A-FE9584EFD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2438400"/>
            <a:ext cx="3980284" cy="380999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Lots of business around but when we breakdown the venues by type we notice that only 4 hotels are placed in the Bronx.</a:t>
            </a:r>
          </a:p>
          <a:p>
            <a:pPr marL="0" indent="0">
              <a:buNone/>
            </a:pPr>
            <a:r>
              <a:rPr lang="en-US" dirty="0"/>
              <a:t>This because the district has a high rate of criminality and tourist are not attracted.</a:t>
            </a:r>
          </a:p>
          <a:p>
            <a:pPr marL="0" indent="0">
              <a:buNone/>
            </a:pPr>
            <a:r>
              <a:rPr lang="en-US" dirty="0"/>
              <a:t>With this new policy promoting Bronx lets check </a:t>
            </a:r>
            <a:r>
              <a:rPr lang="en-US" dirty="0" err="1"/>
              <a:t>neibourghood</a:t>
            </a:r>
            <a:r>
              <a:rPr lang="en-US" dirty="0"/>
              <a:t> without competitors and near Time Square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AF2A97-A153-4BD9-9FD3-81CFF7A9F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59" y="621789"/>
            <a:ext cx="2914060" cy="164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598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8873707-8891-4B87-80FD-EACA581F6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933" y="1424763"/>
            <a:ext cx="8866067" cy="54117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98C41C-DD09-4173-A7D7-4FBFDBDAB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918" y="629266"/>
            <a:ext cx="9252154" cy="122398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Clustering</a:t>
            </a:r>
            <a:r>
              <a:rPr lang="en-US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EE4E9-DF13-41AC-A21C-570DD3163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918" y="2032549"/>
            <a:ext cx="4872553" cy="41961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Next step in my analysis was to calculate the distance between every Neighborhood of the Bronx to Time Square with Haversine Formula.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We cluster the Neighborhood of Bronx with K-Means (k=5)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 visualization of the cluster appears in the image on the right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847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8C41C-DD09-4173-A7D7-4FBFDBDAB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918" y="629266"/>
            <a:ext cx="9252154" cy="1223983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EE4E9-DF13-41AC-A21C-570DD3163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918" y="2032549"/>
            <a:ext cx="4872553" cy="41961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After carefully analyzing each cluster, it appears that cluster 3 satisfied our condition of neighborhoods closest to Manhattan with the minimum number of competitors.</a:t>
            </a:r>
          </a:p>
          <a:p>
            <a:pPr marL="0" indent="0">
              <a:buNone/>
            </a:pPr>
            <a:r>
              <a:rPr lang="en-US" dirty="0"/>
              <a:t>Looking deeper into cluster 3 we can narrow our choices down to neighborhoods like </a:t>
            </a:r>
            <a:r>
              <a:rPr lang="en-US" dirty="0">
                <a:solidFill>
                  <a:srgbClr val="FFFF00"/>
                </a:solidFill>
              </a:rPr>
              <a:t>Port Morris </a:t>
            </a:r>
            <a:r>
              <a:rPr lang="en-US" dirty="0"/>
              <a:t>and </a:t>
            </a:r>
            <a:r>
              <a:rPr lang="en-US" dirty="0">
                <a:solidFill>
                  <a:srgbClr val="FFFF00"/>
                </a:solidFill>
              </a:rPr>
              <a:t>Mott Haven </a:t>
            </a:r>
            <a:r>
              <a:rPr lang="en-US" dirty="0"/>
              <a:t>where the distance to Manhattan is ~5km and no competition is there.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93B434-CFE2-48F5-BA44-D61F72FB4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051" y="1113842"/>
            <a:ext cx="35814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5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Override1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1E5155"/>
    </a:dk2>
    <a:lt2>
      <a:srgbClr val="EBEBEB"/>
    </a:lt2>
    <a:accent1>
      <a:srgbClr val="B01513"/>
    </a:accent1>
    <a:accent2>
      <a:srgbClr val="EA6312"/>
    </a:accent2>
    <a:accent3>
      <a:srgbClr val="E6B729"/>
    </a:accent3>
    <a:accent4>
      <a:srgbClr val="6AAC90"/>
    </a:accent4>
    <a:accent5>
      <a:srgbClr val="54849A"/>
    </a:accent5>
    <a:accent6>
      <a:srgbClr val="9E5E9B"/>
    </a:accent6>
    <a:hlink>
      <a:srgbClr val="58C1BA"/>
    </a:hlink>
    <a:folHlink>
      <a:srgbClr val="9DFFC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398</Words>
  <Application>Microsoft Office PowerPoint</Application>
  <PresentationFormat>Widescreen</PresentationFormat>
  <Paragraphs>38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Ion</vt:lpstr>
      <vt:lpstr>A New Hotel in the Bronx</vt:lpstr>
      <vt:lpstr>I don’t need bodyguards. I`m from the South Bronx. Al Pacino</vt:lpstr>
      <vt:lpstr>Background</vt:lpstr>
      <vt:lpstr>Data Collection and Methodology</vt:lpstr>
      <vt:lpstr>Bronx Neighborhood</vt:lpstr>
      <vt:lpstr>PowerPoint Presentation</vt:lpstr>
      <vt:lpstr>PowerPoint Presentation</vt:lpstr>
      <vt:lpstr>Clustering 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New Hotel in the Bronx</dc:title>
  <dc:creator>Andrea Gualdoni</dc:creator>
  <cp:lastModifiedBy>Andrea Gualdoni</cp:lastModifiedBy>
  <cp:revision>3</cp:revision>
  <dcterms:created xsi:type="dcterms:W3CDTF">2021-02-05T10:23:40Z</dcterms:created>
  <dcterms:modified xsi:type="dcterms:W3CDTF">2021-02-05T10:36:01Z</dcterms:modified>
</cp:coreProperties>
</file>